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E8A3D-5CBA-4848-AAF7-45F114BE0076}" type="datetimeFigureOut">
              <a:rPr lang="en-US" smtClean="0"/>
              <a:t>9/15/11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406A1-930B-8F4D-9101-BEBE2B275A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50665-5B86-214D-B330-845B0543CB72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44738-896D-3C4C-A100-839EEED04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Acid anions: substances that provide H+ ions.</a:t>
            </a:r>
          </a:p>
          <a:p>
            <a:r>
              <a:rPr lang="en-US" dirty="0" smtClean="0"/>
              <a:t>HPO</a:t>
            </a:r>
            <a:r>
              <a:rPr lang="en-US" sz="1800" dirty="0" smtClean="0"/>
              <a:t>4</a:t>
            </a:r>
            <a:r>
              <a:rPr lang="en-US" dirty="0" smtClean="0"/>
              <a:t>2-</a:t>
            </a:r>
          </a:p>
          <a:p>
            <a:r>
              <a:rPr lang="en-US" dirty="0" smtClean="0"/>
              <a:t>(PO</a:t>
            </a:r>
            <a:r>
              <a:rPr lang="en-US" sz="1800" dirty="0" smtClean="0"/>
              <a:t>4</a:t>
            </a:r>
            <a:r>
              <a:rPr lang="en-US" dirty="0" smtClean="0"/>
              <a:t>3- phosphate ion)</a:t>
            </a:r>
          </a:p>
          <a:p>
            <a:r>
              <a:rPr lang="en-US" dirty="0" err="1" smtClean="0"/>
              <a:t>Monohydrogen</a:t>
            </a:r>
            <a:r>
              <a:rPr lang="en-US" dirty="0" smtClean="0"/>
              <a:t> phosphate 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   --- hydrogen sulfide</a:t>
            </a:r>
          </a:p>
          <a:p>
            <a:pPr>
              <a:buNone/>
            </a:pPr>
            <a:r>
              <a:rPr lang="en-US" dirty="0" smtClean="0"/>
              <a:t>NO --- nitric oxide</a:t>
            </a:r>
          </a:p>
          <a:p>
            <a:pPr>
              <a:buNone/>
            </a:pPr>
            <a:r>
              <a:rPr lang="en-US" dirty="0" smtClean="0"/>
              <a:t>NH</a:t>
            </a:r>
            <a:r>
              <a:rPr lang="en-US" sz="1800" dirty="0" smtClean="0"/>
              <a:t>3</a:t>
            </a:r>
            <a:r>
              <a:rPr lang="en-US" dirty="0" smtClean="0"/>
              <a:t> --- ammonia</a:t>
            </a:r>
          </a:p>
          <a:p>
            <a:pPr>
              <a:buNone/>
            </a:pP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O --- water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</a:t>
            </a:r>
            <a:r>
              <a:rPr lang="en-US" sz="1800" dirty="0" smtClean="0"/>
              <a:t>2</a:t>
            </a:r>
            <a:r>
              <a:rPr lang="en-US" dirty="0" smtClean="0"/>
              <a:t>O</a:t>
            </a:r>
            <a:r>
              <a:rPr lang="en-US" sz="1800" dirty="0" smtClean="0"/>
              <a:t>4</a:t>
            </a:r>
          </a:p>
          <a:p>
            <a:pPr>
              <a:buNone/>
            </a:pPr>
            <a:r>
              <a:rPr lang="en-US" dirty="0" err="1" smtClean="0"/>
              <a:t>Dinitrogen</a:t>
            </a:r>
            <a:r>
              <a:rPr lang="en-US" dirty="0" smtClean="0"/>
              <a:t> </a:t>
            </a:r>
            <a:r>
              <a:rPr lang="en-US" dirty="0" err="1" smtClean="0"/>
              <a:t>tetroxide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</a:t>
            </a:r>
            <a:r>
              <a:rPr lang="en-US" sz="1800" dirty="0" smtClean="0"/>
              <a:t>4</a:t>
            </a:r>
            <a:r>
              <a:rPr lang="en-US" dirty="0" smtClean="0"/>
              <a:t>O</a:t>
            </a:r>
            <a:r>
              <a:rPr lang="en-US" sz="1800" dirty="0" smtClean="0"/>
              <a:t>6</a:t>
            </a:r>
          </a:p>
          <a:p>
            <a:pPr>
              <a:buNone/>
            </a:pPr>
            <a:r>
              <a:rPr lang="en-US" dirty="0" err="1" smtClean="0"/>
              <a:t>Tetraphosphorus</a:t>
            </a:r>
            <a:r>
              <a:rPr lang="en-US" dirty="0" smtClean="0"/>
              <a:t> </a:t>
            </a:r>
            <a:r>
              <a:rPr lang="en-US" dirty="0" err="1" smtClean="0"/>
              <a:t>hexoxide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 err="1" smtClean="0"/>
              <a:t>Disulfur</a:t>
            </a:r>
            <a:r>
              <a:rPr lang="en-US" dirty="0" smtClean="0"/>
              <a:t> dichloride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Tetraphosphorus</a:t>
            </a:r>
            <a:r>
              <a:rPr lang="en-US" dirty="0" smtClean="0"/>
              <a:t> </a:t>
            </a:r>
            <a:r>
              <a:rPr lang="en-US" dirty="0" err="1" smtClean="0"/>
              <a:t>trisulfide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S</a:t>
            </a:r>
            <a:r>
              <a:rPr lang="en-US" sz="1800" dirty="0" smtClean="0"/>
              <a:t>2</a:t>
            </a:r>
            <a:r>
              <a:rPr lang="en-US" dirty="0" smtClean="0"/>
              <a:t>Cl</a:t>
            </a:r>
            <a:r>
              <a:rPr lang="en-US" sz="1800" dirty="0" smtClean="0"/>
              <a:t>2</a:t>
            </a:r>
          </a:p>
          <a:p>
            <a:pPr marL="514350" indent="-514350">
              <a:buNone/>
            </a:pPr>
            <a:r>
              <a:rPr lang="en-US" dirty="0" smtClean="0"/>
              <a:t>P</a:t>
            </a:r>
            <a:r>
              <a:rPr lang="en-US" sz="1800" dirty="0" smtClean="0"/>
              <a:t>4</a:t>
            </a:r>
            <a:r>
              <a:rPr lang="en-US" dirty="0" smtClean="0"/>
              <a:t>S</a:t>
            </a:r>
            <a:r>
              <a:rPr lang="en-US" sz="1800" dirty="0" smtClean="0"/>
              <a:t>3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Ex. 2.8</a:t>
            </a:r>
          </a:p>
          <a:p>
            <a:pPr>
              <a:buNone/>
            </a:pPr>
            <a:r>
              <a:rPr lang="en-US" dirty="0" smtClean="0"/>
              <a:t>Pg. 56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Worksheet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Thiosulfate</a:t>
            </a:r>
            <a:r>
              <a:rPr lang="en-US" dirty="0" smtClean="0"/>
              <a:t> ion</a:t>
            </a:r>
          </a:p>
          <a:p>
            <a:r>
              <a:rPr lang="en-US" dirty="0" smtClean="0"/>
              <a:t>S</a:t>
            </a:r>
            <a:r>
              <a:rPr lang="en-US" sz="1800" dirty="0" smtClean="0"/>
              <a:t>2</a:t>
            </a:r>
            <a:r>
              <a:rPr lang="en-US" dirty="0" smtClean="0"/>
              <a:t>O</a:t>
            </a:r>
            <a:r>
              <a:rPr lang="en-US" sz="1800" dirty="0" smtClean="0"/>
              <a:t>3</a:t>
            </a:r>
            <a:r>
              <a:rPr lang="en-US" dirty="0" smtClean="0"/>
              <a:t>2-</a:t>
            </a:r>
          </a:p>
          <a:p>
            <a:r>
              <a:rPr lang="en-US" dirty="0" err="1" smtClean="0"/>
              <a:t>Thio</a:t>
            </a:r>
            <a:r>
              <a:rPr lang="en-US" dirty="0" smtClean="0"/>
              <a:t>- oxygen atom in the root ion name (SO</a:t>
            </a:r>
            <a:r>
              <a:rPr lang="en-US" sz="1800" dirty="0" smtClean="0"/>
              <a:t>4</a:t>
            </a:r>
            <a:r>
              <a:rPr lang="en-US" dirty="0" smtClean="0"/>
              <a:t>2-) has been replaced by a sulfur atom</a:t>
            </a:r>
          </a:p>
          <a:p>
            <a:endParaRPr lang="en-US" dirty="0" smtClean="0"/>
          </a:p>
          <a:p>
            <a:r>
              <a:rPr lang="en-US" dirty="0" smtClean="0"/>
              <a:t>Mercury is not monatomic….Hg22+</a:t>
            </a:r>
          </a:p>
          <a:p>
            <a:r>
              <a:rPr lang="en-US" dirty="0" err="1" smtClean="0"/>
              <a:t>Mercury(I</a:t>
            </a:r>
            <a:r>
              <a:rPr lang="en-US" dirty="0" smtClean="0"/>
              <a:t>) 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 2.4</a:t>
            </a:r>
          </a:p>
          <a:p>
            <a:pPr>
              <a:buNone/>
            </a:pPr>
            <a:r>
              <a:rPr lang="en-US" dirty="0" smtClean="0"/>
              <a:t>2.5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BINARY MOLECULAR COMPOUNDS</a:t>
            </a:r>
          </a:p>
          <a:p>
            <a:pPr>
              <a:buFontTx/>
              <a:buChar char="-"/>
            </a:pPr>
            <a:r>
              <a:rPr lang="en-US" b="1" dirty="0" smtClean="0"/>
              <a:t>Binary</a:t>
            </a:r>
            <a:r>
              <a:rPr lang="en-US" dirty="0" smtClean="0"/>
              <a:t> </a:t>
            </a:r>
            <a:r>
              <a:rPr lang="en-US" b="1" dirty="0" err="1" smtClean="0"/>
              <a:t>cmpd</a:t>
            </a:r>
            <a:r>
              <a:rPr lang="en-US" dirty="0" smtClean="0"/>
              <a:t>: composed of only two elements.  </a:t>
            </a:r>
          </a:p>
          <a:p>
            <a:pPr>
              <a:buFontTx/>
              <a:buChar char="-"/>
            </a:pPr>
            <a:r>
              <a:rPr lang="en-US" b="1" dirty="0" smtClean="0"/>
              <a:t>Molecular</a:t>
            </a:r>
            <a:r>
              <a:rPr lang="en-US" dirty="0" smtClean="0"/>
              <a:t>: usually two nonmetals or two metalloids, named using a prefix system.</a:t>
            </a:r>
          </a:p>
          <a:p>
            <a:pPr>
              <a:buFontTx/>
              <a:buChar char="-"/>
            </a:pPr>
            <a:r>
              <a:rPr lang="en-US" dirty="0" smtClean="0"/>
              <a:t>Generally name the two elements using the order given by the formula of the compound.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ORDER OF ELEMENTS IN THE FORMULA</a:t>
            </a:r>
          </a:p>
          <a:p>
            <a:pPr>
              <a:buFontTx/>
              <a:buChar char="-"/>
            </a:pPr>
            <a:r>
              <a:rPr lang="en-US" dirty="0" smtClean="0"/>
              <a:t>Usual order places the nonmetals and metalloids in order of increasing nonmetallic character.</a:t>
            </a:r>
          </a:p>
          <a:p>
            <a:pPr>
              <a:buFontTx/>
              <a:buChar char="-"/>
            </a:pPr>
            <a:r>
              <a:rPr lang="en-US" dirty="0" smtClean="0"/>
              <a:t>First element is the more metallic, second element is the more nonmetallic.</a:t>
            </a:r>
          </a:p>
          <a:p>
            <a:pPr>
              <a:buFontTx/>
              <a:buChar char="-"/>
            </a:pPr>
            <a:r>
              <a:rPr lang="en-US" dirty="0" smtClean="0"/>
              <a:t>Ex. NF</a:t>
            </a:r>
            <a:r>
              <a:rPr lang="en-US" sz="1800" dirty="0" smtClean="0"/>
              <a:t>3</a:t>
            </a:r>
            <a:r>
              <a:rPr lang="en-US" dirty="0" smtClean="0"/>
              <a:t> not F</a:t>
            </a:r>
            <a:r>
              <a:rPr lang="en-US" sz="1800" dirty="0" smtClean="0"/>
              <a:t>3</a:t>
            </a:r>
            <a:r>
              <a:rPr lang="en-US" dirty="0" smtClean="0"/>
              <a:t>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Rules for Naming Binary Molecular </a:t>
            </a:r>
            <a:r>
              <a:rPr lang="en-US" dirty="0" err="1" smtClean="0"/>
              <a:t>Cmpds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in order of the order given in the formula.</a:t>
            </a:r>
          </a:p>
          <a:p>
            <a:pPr marL="514350" indent="-514350">
              <a:buAutoNum type="arabicPeriod"/>
            </a:pPr>
            <a:r>
              <a:rPr lang="en-US" dirty="0" smtClean="0"/>
              <a:t>Name first element using the exact element name.</a:t>
            </a:r>
          </a:p>
          <a:p>
            <a:pPr marL="514350" indent="-514350">
              <a:buAutoNum type="arabicPeriod"/>
            </a:pPr>
            <a:r>
              <a:rPr lang="en-US" dirty="0" smtClean="0"/>
              <a:t>Name the second element stem + </a:t>
            </a:r>
            <a:r>
              <a:rPr lang="en-US" dirty="0" err="1" smtClean="0"/>
              <a:t>ide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Prefix to denote the subscript of the element, mono- rarely 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Greek prefixes for naming </a:t>
            </a:r>
            <a:r>
              <a:rPr lang="en-US" dirty="0" err="1" smtClean="0"/>
              <a:t>cmpds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2200"/>
            <a:ext cx="8229600" cy="5765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Number/Prefix</a:t>
            </a:r>
          </a:p>
          <a:p>
            <a:pPr marL="514350" indent="-514350">
              <a:buAutoNum type="arabicPlain"/>
            </a:pPr>
            <a:r>
              <a:rPr lang="en-US" dirty="0" smtClean="0"/>
              <a:t>mono-</a:t>
            </a:r>
          </a:p>
          <a:p>
            <a:pPr marL="514350" indent="-514350">
              <a:buAutoNum type="arabicPlain"/>
            </a:pPr>
            <a:r>
              <a:rPr lang="en-US" dirty="0" smtClean="0"/>
              <a:t>Di-</a:t>
            </a:r>
          </a:p>
          <a:p>
            <a:pPr marL="514350" indent="-514350">
              <a:buAutoNum type="arabicPlain"/>
            </a:pPr>
            <a:r>
              <a:rPr lang="en-US" dirty="0" smtClean="0"/>
              <a:t>Tri-</a:t>
            </a:r>
          </a:p>
          <a:p>
            <a:pPr marL="514350" indent="-514350">
              <a:buAutoNum type="arabicPlain"/>
            </a:pPr>
            <a:r>
              <a:rPr lang="en-US" dirty="0" smtClean="0"/>
              <a:t>Tetra-</a:t>
            </a:r>
          </a:p>
          <a:p>
            <a:pPr marL="514350" indent="-514350">
              <a:buAutoNum type="arabicPlain"/>
            </a:pPr>
            <a:r>
              <a:rPr lang="en-US" dirty="0" err="1" smtClean="0"/>
              <a:t>Penta</a:t>
            </a:r>
            <a:r>
              <a:rPr lang="en-US" dirty="0" smtClean="0"/>
              <a:t>-</a:t>
            </a:r>
          </a:p>
          <a:p>
            <a:pPr marL="514350" indent="-514350">
              <a:buAutoNum type="arabicPlain"/>
            </a:pPr>
            <a:r>
              <a:rPr lang="en-US" dirty="0" err="1" smtClean="0"/>
              <a:t>Hexa</a:t>
            </a:r>
            <a:r>
              <a:rPr lang="en-US" dirty="0" smtClean="0"/>
              <a:t>-</a:t>
            </a:r>
          </a:p>
          <a:p>
            <a:pPr marL="514350" indent="-514350">
              <a:buAutoNum type="arabicPlain"/>
            </a:pPr>
            <a:r>
              <a:rPr lang="en-US" dirty="0" err="1" smtClean="0"/>
              <a:t>Hepta</a:t>
            </a:r>
            <a:r>
              <a:rPr lang="en-US" dirty="0" smtClean="0"/>
              <a:t>-</a:t>
            </a:r>
          </a:p>
          <a:p>
            <a:pPr marL="514350" indent="-514350">
              <a:buAutoNum type="arabicPlain"/>
            </a:pPr>
            <a:r>
              <a:rPr lang="en-US" dirty="0" err="1" smtClean="0"/>
              <a:t>Octa</a:t>
            </a:r>
            <a:r>
              <a:rPr lang="en-US" dirty="0" smtClean="0"/>
              <a:t>-</a:t>
            </a:r>
          </a:p>
          <a:p>
            <a:pPr marL="514350" indent="-514350">
              <a:buAutoNum type="arabicPlain"/>
            </a:pPr>
            <a:r>
              <a:rPr lang="en-US" dirty="0" smtClean="0"/>
              <a:t>Nona-</a:t>
            </a:r>
          </a:p>
          <a:p>
            <a:pPr marL="514350" indent="-514350">
              <a:buAutoNum type="arabicPlain"/>
            </a:pPr>
            <a:r>
              <a:rPr lang="en-US" dirty="0" err="1" smtClean="0"/>
              <a:t>Deca</a:t>
            </a:r>
            <a:r>
              <a:rPr lang="en-US" dirty="0" smtClean="0"/>
              <a:t>-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N</a:t>
            </a:r>
            <a:r>
              <a:rPr lang="en-US" sz="1800" dirty="0" smtClean="0"/>
              <a:t>2</a:t>
            </a:r>
            <a:r>
              <a:rPr lang="en-US" dirty="0" smtClean="0"/>
              <a:t>O</a:t>
            </a:r>
            <a:r>
              <a:rPr lang="en-US" sz="1800" dirty="0" smtClean="0"/>
              <a:t>3</a:t>
            </a:r>
          </a:p>
          <a:p>
            <a:pPr>
              <a:buNone/>
            </a:pPr>
            <a:r>
              <a:rPr lang="en-US" dirty="0" err="1" smtClean="0"/>
              <a:t>Dinitrogen</a:t>
            </a:r>
            <a:r>
              <a:rPr lang="en-US" dirty="0" smtClean="0"/>
              <a:t> trioxide</a:t>
            </a:r>
          </a:p>
          <a:p>
            <a:pPr>
              <a:buNone/>
            </a:pPr>
            <a:r>
              <a:rPr lang="en-US" dirty="0" err="1" smtClean="0"/>
              <a:t>HCl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Hydrogen chloride</a:t>
            </a:r>
          </a:p>
          <a:p>
            <a:pPr>
              <a:buNone/>
            </a:pPr>
            <a:r>
              <a:rPr lang="en-US" dirty="0" smtClean="0"/>
              <a:t>CO</a:t>
            </a:r>
          </a:p>
          <a:p>
            <a:pPr>
              <a:buNone/>
            </a:pPr>
            <a:r>
              <a:rPr lang="en-US" dirty="0" smtClean="0"/>
              <a:t>Carbon monoxide</a:t>
            </a:r>
          </a:p>
          <a:p>
            <a:pPr>
              <a:buNone/>
            </a:pPr>
            <a:r>
              <a:rPr lang="en-US" dirty="0" smtClean="0"/>
              <a:t>CO</a:t>
            </a:r>
            <a:r>
              <a:rPr lang="en-US" sz="1800" dirty="0" smtClean="0"/>
              <a:t>2</a:t>
            </a:r>
          </a:p>
          <a:p>
            <a:pPr>
              <a:buNone/>
            </a:pPr>
            <a:r>
              <a:rPr lang="en-US" dirty="0" smtClean="0"/>
              <a:t>Carbon dioxide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ClO</a:t>
            </a:r>
            <a:r>
              <a:rPr lang="en-US" sz="1800" dirty="0" smtClean="0"/>
              <a:t>2</a:t>
            </a:r>
          </a:p>
          <a:p>
            <a:pPr>
              <a:buNone/>
            </a:pPr>
            <a:r>
              <a:rPr lang="en-US" dirty="0" smtClean="0"/>
              <a:t>Chlorine dioxide</a:t>
            </a:r>
          </a:p>
          <a:p>
            <a:pPr>
              <a:buNone/>
            </a:pPr>
            <a:r>
              <a:rPr lang="en-US" dirty="0" smtClean="0"/>
              <a:t>Cl</a:t>
            </a:r>
            <a:r>
              <a:rPr lang="en-US" sz="1800" dirty="0" smtClean="0"/>
              <a:t>2</a:t>
            </a:r>
            <a:r>
              <a:rPr lang="en-US" dirty="0" smtClean="0"/>
              <a:t>O</a:t>
            </a:r>
            <a:r>
              <a:rPr lang="en-US" sz="1800" dirty="0" smtClean="0"/>
              <a:t>7</a:t>
            </a:r>
          </a:p>
          <a:p>
            <a:pPr>
              <a:buNone/>
            </a:pPr>
            <a:r>
              <a:rPr lang="en-US" dirty="0" err="1" smtClean="0"/>
              <a:t>Dichlorine</a:t>
            </a:r>
            <a:r>
              <a:rPr lang="en-US" dirty="0" smtClean="0"/>
              <a:t> </a:t>
            </a:r>
            <a:r>
              <a:rPr lang="en-US" dirty="0" err="1" smtClean="0"/>
              <a:t>hept(a)oxide</a:t>
            </a:r>
            <a:r>
              <a:rPr lang="en-US" dirty="0" smtClean="0"/>
              <a:t>  ---- </a:t>
            </a:r>
            <a:r>
              <a:rPr lang="en-US" dirty="0" err="1" smtClean="0"/>
              <a:t>heptoxide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Drop the vowel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295</Words>
  <Application>Microsoft Macintosh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Greek prefixes for naming cmpds.</vt:lpstr>
      <vt:lpstr>Ex. </vt:lpstr>
      <vt:lpstr>Slide 9</vt:lpstr>
      <vt:lpstr>Exceptions</vt:lpstr>
      <vt:lpstr>Review</vt:lpstr>
      <vt:lpstr>Review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2</cp:revision>
  <dcterms:created xsi:type="dcterms:W3CDTF">2011-09-15T12:30:07Z</dcterms:created>
  <dcterms:modified xsi:type="dcterms:W3CDTF">2011-09-15T12:33:01Z</dcterms:modified>
</cp:coreProperties>
</file>